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70" r:id="rId2"/>
    <p:sldId id="272" r:id="rId3"/>
    <p:sldId id="273" r:id="rId4"/>
    <p:sldId id="274" r:id="rId5"/>
    <p:sldId id="275" r:id="rId6"/>
    <p:sldId id="276" r:id="rId7"/>
  </p:sldIdLst>
  <p:sldSz cx="9144000" cy="6858000" type="screen4x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attha" initials="P" lastIdx="2" clrIdx="0">
    <p:extLst>
      <p:ext uri="{19B8F6BF-5375-455C-9EA6-DF929625EA0E}">
        <p15:presenceInfo xmlns:p15="http://schemas.microsoft.com/office/powerpoint/2012/main" userId="09d7c3224760c49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A22A"/>
    <a:srgbClr val="28882D"/>
    <a:srgbClr val="E8A55C"/>
    <a:srgbClr val="FF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>
      <p:cViewPr varScale="1">
        <p:scale>
          <a:sx n="114" d="100"/>
          <a:sy n="114" d="100"/>
        </p:scale>
        <p:origin x="139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b="1">
                <a:solidFill>
                  <a:schemeClr val="tx1"/>
                </a:solidFill>
              </a:rPr>
              <a:t>ร้อยละ </a:t>
            </a:r>
            <a:r>
              <a:rPr lang="en-US" b="1">
                <a:solidFill>
                  <a:schemeClr val="tx1"/>
                </a:solidFill>
              </a:rPr>
              <a:t>%</a:t>
            </a:r>
          </a:p>
        </c:rich>
      </c:tx>
      <c:layout>
        <c:manualLayout>
          <c:xMode val="edge"/>
          <c:yMode val="edge"/>
          <c:x val="0.34295751536487862"/>
          <c:y val="8.2034824439854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8882D"/>
            </a:solidFill>
          </c:spPr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E83-447F-989C-6A3CE2ADB1CE}"/>
              </c:ext>
            </c:extLst>
          </c:dPt>
          <c:dPt>
            <c:idx val="1"/>
            <c:bubble3D val="0"/>
            <c:spPr>
              <a:solidFill>
                <a:srgbClr val="0EA22A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E83-447F-989C-6A3CE2ADB1CE}"/>
              </c:ext>
            </c:extLst>
          </c:dPt>
          <c:cat>
            <c:strRef>
              <c:f>Sheet1!$A$2:$A$3</c:f>
              <c:strCache>
                <c:ptCount val="2"/>
                <c:pt idx="0">
                  <c:v>เบิกจ่าย</c:v>
                </c:pt>
                <c:pt idx="1">
                  <c:v>คงเหลือ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3-4B59-8A8E-9DFC35B6A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136892197163274E-2"/>
          <c:y val="0.81328840559458337"/>
          <c:w val="0.79984723919564493"/>
          <c:h val="0.152140162204441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H SarabunPSK" panose="020B0500040200020003" pitchFamily="34" charset="-34"/>
          <a:cs typeface="TH SarabunPSK" panose="020B0500040200020003" pitchFamily="34" charset="-34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b="1">
                <a:solidFill>
                  <a:schemeClr val="tx1"/>
                </a:solidFill>
              </a:rPr>
              <a:t>ร้อยละ </a:t>
            </a:r>
            <a:r>
              <a:rPr lang="en-US" b="1">
                <a:solidFill>
                  <a:schemeClr val="tx1"/>
                </a:solidFill>
              </a:rPr>
              <a:t>%</a:t>
            </a:r>
          </a:p>
        </c:rich>
      </c:tx>
      <c:layout>
        <c:manualLayout>
          <c:xMode val="edge"/>
          <c:yMode val="edge"/>
          <c:x val="0.34295751536487862"/>
          <c:y val="8.2034824439854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8882D"/>
            </a:solidFill>
          </c:spPr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E83-447F-989C-6A3CE2ADB1CE}"/>
              </c:ext>
            </c:extLst>
          </c:dPt>
          <c:dPt>
            <c:idx val="1"/>
            <c:bubble3D val="0"/>
            <c:spPr>
              <a:solidFill>
                <a:srgbClr val="0EA22A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E83-447F-989C-6A3CE2ADB1CE}"/>
              </c:ext>
            </c:extLst>
          </c:dPt>
          <c:cat>
            <c:strRef>
              <c:f>Sheet1!$A$2:$A$3</c:f>
              <c:strCache>
                <c:ptCount val="2"/>
                <c:pt idx="0">
                  <c:v>เบิกจ่าย</c:v>
                </c:pt>
                <c:pt idx="1">
                  <c:v>คงเหลือ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96978.97</c:v>
                </c:pt>
                <c:pt idx="1">
                  <c:v>23021.03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3-4B59-8A8E-9DFC35B6A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136892197163274E-2"/>
          <c:y val="0.81328840559458337"/>
          <c:w val="0.79984723919564493"/>
          <c:h val="0.152140162204441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H SarabunPSK" panose="020B0500040200020003" pitchFamily="34" charset="-34"/>
          <a:cs typeface="TH SarabunPSK" panose="020B0500040200020003" pitchFamily="34" charset="-34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b="1">
                <a:solidFill>
                  <a:schemeClr val="tx1"/>
                </a:solidFill>
              </a:rPr>
              <a:t>ร้อยละ </a:t>
            </a:r>
            <a:r>
              <a:rPr lang="en-US" b="1">
                <a:solidFill>
                  <a:schemeClr val="tx1"/>
                </a:solidFill>
              </a:rPr>
              <a:t>%</a:t>
            </a:r>
          </a:p>
        </c:rich>
      </c:tx>
      <c:layout>
        <c:manualLayout>
          <c:xMode val="edge"/>
          <c:yMode val="edge"/>
          <c:x val="0.34295751536487862"/>
          <c:y val="8.2034824439854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8882D"/>
            </a:solidFill>
          </c:spPr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E83-447F-989C-6A3CE2ADB1CE}"/>
              </c:ext>
            </c:extLst>
          </c:dPt>
          <c:dPt>
            <c:idx val="1"/>
            <c:bubble3D val="0"/>
            <c:spPr>
              <a:solidFill>
                <a:srgbClr val="0EA22A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E83-447F-989C-6A3CE2ADB1CE}"/>
              </c:ext>
            </c:extLst>
          </c:dPt>
          <c:cat>
            <c:strRef>
              <c:f>Sheet1!$A$2:$A$3</c:f>
              <c:strCache>
                <c:ptCount val="2"/>
                <c:pt idx="0">
                  <c:v>เบิกจ่าย</c:v>
                </c:pt>
                <c:pt idx="1">
                  <c:v>คงเหลือ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73100</c:v>
                </c:pt>
                <c:pt idx="1">
                  <c:v>151900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3-4B59-8A8E-9DFC35B6A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136892197163274E-2"/>
          <c:y val="0.81328840559458337"/>
          <c:w val="0.79984723919564493"/>
          <c:h val="0.152140162204441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H SarabunPSK" panose="020B0500040200020003" pitchFamily="34" charset="-34"/>
          <a:cs typeface="TH SarabunPSK" panose="020B0500040200020003" pitchFamily="34" charset="-34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b="1">
                <a:solidFill>
                  <a:schemeClr val="tx1"/>
                </a:solidFill>
              </a:rPr>
              <a:t>ร้อยละ </a:t>
            </a:r>
            <a:r>
              <a:rPr lang="en-US" b="1">
                <a:solidFill>
                  <a:schemeClr val="tx1"/>
                </a:solidFill>
              </a:rPr>
              <a:t>%</a:t>
            </a:r>
          </a:p>
        </c:rich>
      </c:tx>
      <c:layout>
        <c:manualLayout>
          <c:xMode val="edge"/>
          <c:yMode val="edge"/>
          <c:x val="0.34295751536487862"/>
          <c:y val="8.2034824439854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8882D"/>
            </a:solidFill>
          </c:spPr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E83-447F-989C-6A3CE2ADB1CE}"/>
              </c:ext>
            </c:extLst>
          </c:dPt>
          <c:dPt>
            <c:idx val="1"/>
            <c:bubble3D val="0"/>
            <c:spPr>
              <a:solidFill>
                <a:srgbClr val="0EA22A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E83-447F-989C-6A3CE2ADB1CE}"/>
              </c:ext>
            </c:extLst>
          </c:dPt>
          <c:cat>
            <c:strRef>
              <c:f>Sheet1!$A$2:$A$3</c:f>
              <c:strCache>
                <c:ptCount val="2"/>
                <c:pt idx="0">
                  <c:v>เบิกจ่าย</c:v>
                </c:pt>
                <c:pt idx="1">
                  <c:v>คงเหลือ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159960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3-4B59-8A8E-9DFC35B6A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136892197163274E-2"/>
          <c:y val="0.81328840559458337"/>
          <c:w val="0.79984723919564493"/>
          <c:h val="0.152140162204441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H SarabunPSK" panose="020B0500040200020003" pitchFamily="34" charset="-34"/>
          <a:cs typeface="TH SarabunPSK" panose="020B0500040200020003" pitchFamily="34" charset="-34"/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b="1">
                <a:solidFill>
                  <a:schemeClr val="tx1"/>
                </a:solidFill>
              </a:rPr>
              <a:t>ร้อยละ </a:t>
            </a:r>
            <a:r>
              <a:rPr lang="en-US" b="1">
                <a:solidFill>
                  <a:schemeClr val="tx1"/>
                </a:solidFill>
              </a:rPr>
              <a:t>%</a:t>
            </a:r>
          </a:p>
        </c:rich>
      </c:tx>
      <c:layout>
        <c:manualLayout>
          <c:xMode val="edge"/>
          <c:yMode val="edge"/>
          <c:x val="0.34295751536487862"/>
          <c:y val="8.2034824439854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8882D"/>
            </a:solidFill>
          </c:spPr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E83-447F-989C-6A3CE2ADB1CE}"/>
              </c:ext>
            </c:extLst>
          </c:dPt>
          <c:dPt>
            <c:idx val="1"/>
            <c:bubble3D val="0"/>
            <c:spPr>
              <a:solidFill>
                <a:srgbClr val="0EA22A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E83-447F-989C-6A3CE2ADB1CE}"/>
              </c:ext>
            </c:extLst>
          </c:dPt>
          <c:cat>
            <c:strRef>
              <c:f>Sheet1!$A$2:$A$3</c:f>
              <c:strCache>
                <c:ptCount val="2"/>
                <c:pt idx="0">
                  <c:v>เบิกจ่าย</c:v>
                </c:pt>
                <c:pt idx="1">
                  <c:v>คงเหลือ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42200</c:v>
                </c:pt>
                <c:pt idx="1">
                  <c:v>107800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3-4B59-8A8E-9DFC35B6A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136892197163274E-2"/>
          <c:y val="0.81328840559458337"/>
          <c:w val="0.79984723919564493"/>
          <c:h val="0.152140162204441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H SarabunPSK" panose="020B0500040200020003" pitchFamily="34" charset="-34"/>
          <a:cs typeface="TH SarabunPSK" panose="020B0500040200020003" pitchFamily="34" charset="-34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0.38889</cdr:x>
      <cdr:y>0.42951</cdr:y>
    </cdr:from>
    <cdr:to>
      <cdr:x>0.75</cdr:x>
      <cdr:y>0.57049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8114" y="1096958"/>
          <a:ext cx="9361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h-TH" sz="16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100</a:t>
          </a:r>
          <a:r>
            <a:rPr lang="en-US" sz="16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%</a:t>
          </a:r>
          <a:endParaRPr lang="en-US" sz="16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0.375</cdr:x>
      <cdr:y>0.47867</cdr:y>
    </cdr:from>
    <cdr:to>
      <cdr:x>0.79166</cdr:x>
      <cdr:y>0.61964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72118" y="1222508"/>
          <a:ext cx="1080104" cy="360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h-TH" sz="1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80.82</a:t>
          </a:r>
          <a:r>
            <a:rPr lang="en-US" sz="1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%</a:t>
          </a:r>
          <a:endParaRPr lang="en-US" sz="1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0.19444</cdr:x>
      <cdr:y>0.39069</cdr:y>
    </cdr:from>
    <cdr:to>
      <cdr:x>0.5</cdr:x>
      <cdr:y>0.53346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057" y="997817"/>
          <a:ext cx="792088" cy="364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67.51%</a:t>
          </a:r>
          <a:endParaRPr lang="en-US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0.33333</cdr:x>
      <cdr:y>0.5</cdr:y>
    </cdr:from>
    <cdr:to>
      <cdr:x>0.69444</cdr:x>
      <cdr:y>0.63608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4098" y="1276978"/>
          <a:ext cx="936104" cy="347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0.25</cdr:x>
      <cdr:y>0.43371</cdr:y>
    </cdr:from>
    <cdr:to>
      <cdr:x>0.69444</cdr:x>
      <cdr:y>0.57468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8074" y="1107667"/>
          <a:ext cx="115212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 smtClean="0"/>
            <a:t>99.98</a:t>
          </a:r>
          <a:r>
            <a:rPr lang="en-US" sz="1100" dirty="0" smtClean="0"/>
            <a:t>%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F0C7F-6949-4D5C-AFB8-E51C2B0B33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88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656BF-C538-4E40-A881-49F656791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09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671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95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608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3345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678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125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961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1970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658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344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40CA782-E9AD-4724-8EB2-A14A57ABB678}" type="datetimeFigureOut">
              <a:rPr lang="th-TH" smtClean="0"/>
              <a:pPr/>
              <a:t>09/02/67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8F8639B-DE27-49AE-AA4F-84CDAE97CBA6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12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5776" y="508481"/>
            <a:ext cx="4371955" cy="355488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สรุปงบประมาณที่ได้รับประจำปีงบประมาณ 2567</a:t>
            </a:r>
            <a:endPara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598556"/>
              </p:ext>
            </p:extLst>
          </p:nvPr>
        </p:nvGraphicFramePr>
        <p:xfrm>
          <a:off x="395536" y="1052736"/>
          <a:ext cx="8136904" cy="4735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5272">
                  <a:extLst>
                    <a:ext uri="{9D8B030D-6E8A-4147-A177-3AD203B41FA5}">
                      <a16:colId xmlns:a16="http://schemas.microsoft.com/office/drawing/2014/main" val="2750637575"/>
                    </a:ext>
                  </a:extLst>
                </a:gridCol>
                <a:gridCol w="1466110">
                  <a:extLst>
                    <a:ext uri="{9D8B030D-6E8A-4147-A177-3AD203B41FA5}">
                      <a16:colId xmlns:a16="http://schemas.microsoft.com/office/drawing/2014/main" val="2455323166"/>
                    </a:ext>
                  </a:extLst>
                </a:gridCol>
                <a:gridCol w="1466108">
                  <a:extLst>
                    <a:ext uri="{9D8B030D-6E8A-4147-A177-3AD203B41FA5}">
                      <a16:colId xmlns:a16="http://schemas.microsoft.com/office/drawing/2014/main" val="1925938859"/>
                    </a:ext>
                  </a:extLst>
                </a:gridCol>
                <a:gridCol w="1539414">
                  <a:extLst>
                    <a:ext uri="{9D8B030D-6E8A-4147-A177-3AD203B41FA5}">
                      <a16:colId xmlns:a16="http://schemas.microsoft.com/office/drawing/2014/main" val="1566073759"/>
                    </a:ext>
                  </a:extLst>
                </a:gridCol>
              </a:tblGrid>
              <a:tr h="436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รายละเอียด</a:t>
                      </a: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งบระมาณที่</a:t>
                      </a:r>
                      <a:r>
                        <a:rPr lang="th-TH" sz="18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ได้รับ</a:t>
                      </a: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18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254045"/>
                  </a:ext>
                </a:extLst>
              </a:tr>
              <a:tr h="43987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ค่าตอบแทนพนักงานราชการ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149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00.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00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607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44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0.00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542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4998"/>
                  </a:ext>
                </a:extLst>
              </a:tr>
              <a:tr h="4783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ค่าเช่าบ้าน,ค่าตอบแทน </a:t>
                      </a:r>
                      <a:r>
                        <a:rPr lang="th-TH" sz="18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พ.ต.ส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.,ประกันสังคม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98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800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00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380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48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300665"/>
                  </a:ext>
                </a:extLst>
              </a:tr>
              <a:tr h="44299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 พัฒนาโครงสร้างพื้นฐานและระบบบริการสุขภาพจิต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699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266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00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434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,4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08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73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188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554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.3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526508"/>
                  </a:ext>
                </a:extLst>
              </a:tr>
              <a:tr h="4783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 สร้างเสริมสุขภาพจิตในกลุ่มวัยเด็ก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-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402049"/>
                  </a:ext>
                </a:extLst>
              </a:tr>
              <a:tr h="4783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2.1 เสริมสร้างสุขภาพจิตในกลุ่มวัยเรียนและวัยรุ่น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120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00.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96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978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.97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3,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021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.03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677268"/>
                  </a:ext>
                </a:extLst>
              </a:tr>
              <a:tr h="4498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3.1 เสริมสร้างสุขภาพจิตในกลุ่มวัยทำงาน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5,000.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73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100.00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151,900.00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19682"/>
                  </a:ext>
                </a:extLst>
              </a:tr>
              <a:tr h="4478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 พัฒนาระบบบริการสุขภาพจิตที่</a:t>
                      </a:r>
                      <a:r>
                        <a:rPr lang="th-TH" sz="1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สอดคล้องกับนโยบาย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160,000.</a:t>
                      </a:r>
                      <a:r>
                        <a:rPr lang="th-TH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159,960.00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847745"/>
                  </a:ext>
                </a:extLst>
              </a:tr>
              <a:tr h="4783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 เสริมสร้างสุขภาพจิตในกลุ่มวัยสูงอายุ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150,000.00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42,200.00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107,800.00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904298"/>
                  </a:ext>
                </a:extLst>
              </a:tr>
              <a:tr h="4783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2,652,666.00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1,464,467.70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1,111,895.34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5010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394BA0F-65EA-3FDB-A757-4B7BF54234B6}"/>
              </a:ext>
            </a:extLst>
          </p:cNvPr>
          <p:cNvSpPr txBox="1"/>
          <p:nvPr/>
        </p:nvSpPr>
        <p:spPr>
          <a:xfrm>
            <a:off x="3275856" y="6457890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</a:t>
            </a:r>
            <a:r>
              <a:rPr lang="en-US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en-US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กุมภาพันธ์ 2567</a:t>
            </a:r>
            <a:endParaRPr lang="th-TH" sz="2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5934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A116C-FF7D-6A44-6EC6-18016945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0652" y="6372916"/>
            <a:ext cx="3312368" cy="485084"/>
          </a:xfrm>
        </p:spPr>
        <p:txBody>
          <a:bodyPr>
            <a:no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</a:t>
            </a:r>
            <a:r>
              <a:rPr lang="th-TH" sz="2000" b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2000" b="1" smtClean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กุมภาพันธ์ 2567</a:t>
            </a:r>
            <a:endParaRPr lang="th-TH" sz="2000" b="1" dirty="0"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573" y="1295463"/>
            <a:ext cx="4104459" cy="424836"/>
          </a:xfrm>
        </p:spPr>
        <p:txBody>
          <a:bodyPr>
            <a:noAutofit/>
          </a:bodyPr>
          <a:lstStyle/>
          <a:p>
            <a:r>
              <a:rPr lang="th-TH" sz="2400" b="1" dirty="0" smtClean="0">
                <a:solidFill>
                  <a:schemeClr val="tx1"/>
                </a:solidFill>
                <a:cs typeface="+mj-cs"/>
              </a:rPr>
              <a:t>  </a:t>
            </a:r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1.1 </a:t>
            </a:r>
            <a:r>
              <a:rPr lang="th-TH" sz="2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สร้างเสริมสุขภาพจิตในกลุ่มวัย</a:t>
            </a:r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เด็ก</a:t>
            </a:r>
            <a:endParaRPr lang="th-TH" sz="2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1760" y="446778"/>
            <a:ext cx="43924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งบประมาณตามแผนงานยุทธศาสตร์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856358718"/>
              </p:ext>
            </p:extLst>
          </p:nvPr>
        </p:nvGraphicFramePr>
        <p:xfrm>
          <a:off x="6353020" y="1237801"/>
          <a:ext cx="2592290" cy="255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393795"/>
              </p:ext>
            </p:extLst>
          </p:nvPr>
        </p:nvGraphicFramePr>
        <p:xfrm>
          <a:off x="755573" y="3675020"/>
          <a:ext cx="5688633" cy="109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9">
                  <a:extLst>
                    <a:ext uri="{9D8B030D-6E8A-4147-A177-3AD203B41FA5}">
                      <a16:colId xmlns:a16="http://schemas.microsoft.com/office/drawing/2014/main" val="3047469168"/>
                    </a:ext>
                  </a:extLst>
                </a:gridCol>
                <a:gridCol w="1848203">
                  <a:extLst>
                    <a:ext uri="{9D8B030D-6E8A-4147-A177-3AD203B41FA5}">
                      <a16:colId xmlns:a16="http://schemas.microsoft.com/office/drawing/2014/main" val="793684913"/>
                    </a:ext>
                  </a:extLst>
                </a:gridCol>
                <a:gridCol w="1896211">
                  <a:extLst>
                    <a:ext uri="{9D8B030D-6E8A-4147-A177-3AD203B41FA5}">
                      <a16:colId xmlns:a16="http://schemas.microsoft.com/office/drawing/2014/main" val="83452354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ได้รับจัดสรรจาก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เมื่อวันที่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4903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สถาบันราชานุกูล</a:t>
                      </a:r>
                      <a:endParaRPr lang="en-US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 ม.ค. </a:t>
                      </a:r>
                      <a:r>
                        <a:rPr lang="en-US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</a:t>
                      </a:r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67</a:t>
                      </a:r>
                      <a:endParaRPr lang="en-US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lang="en-US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5597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014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066359"/>
              </p:ext>
            </p:extLst>
          </p:nvPr>
        </p:nvGraphicFramePr>
        <p:xfrm>
          <a:off x="899592" y="1870475"/>
          <a:ext cx="43491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0634455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636534220"/>
                    </a:ext>
                  </a:extLst>
                </a:gridCol>
                <a:gridCol w="820780">
                  <a:extLst>
                    <a:ext uri="{9D8B030D-6E8A-4147-A177-3AD203B41FA5}">
                      <a16:colId xmlns:a16="http://schemas.microsoft.com/office/drawing/2014/main" val="164275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งบประมาณที่ได้รับ 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31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8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443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4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A116C-FF7D-6A44-6EC6-18016945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467" y="6348548"/>
            <a:ext cx="2971710" cy="485084"/>
          </a:xfrm>
        </p:spPr>
        <p:txBody>
          <a:bodyPr>
            <a:noAutofit/>
          </a:bodyPr>
          <a:lstStyle/>
          <a:p>
            <a:pPr algn="r"/>
            <a:r>
              <a:rPr lang="th-TH" sz="20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</a:t>
            </a:r>
            <a:r>
              <a:rPr lang="th-TH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กุมภาพันธ์</a:t>
            </a:r>
            <a:r>
              <a:rPr lang="th-TH" sz="2000" b="1" dirty="0" smtClean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2567</a:t>
            </a:r>
            <a:endParaRPr lang="th-TH" sz="2000" b="1" dirty="0"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592" y="1319375"/>
            <a:ext cx="4569750" cy="445292"/>
          </a:xfrm>
        </p:spPr>
        <p:txBody>
          <a:bodyPr>
            <a:noAutofit/>
          </a:bodyPr>
          <a:lstStyle/>
          <a:p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2.1 </a:t>
            </a:r>
            <a:r>
              <a:rPr lang="th-TH" sz="2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สร้างเสริมสุขภาพจิตในกลุ่ม</a:t>
            </a:r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วัยเรียนวัยรุ่น</a:t>
            </a:r>
            <a:endParaRPr lang="th-TH" sz="2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1758" y="333796"/>
            <a:ext cx="43924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งบประมาณตามแผนงานยุทธศาสตร์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7765495"/>
              </p:ext>
            </p:extLst>
          </p:nvPr>
        </p:nvGraphicFramePr>
        <p:xfrm>
          <a:off x="6444206" y="1279297"/>
          <a:ext cx="2592290" cy="255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945423"/>
              </p:ext>
            </p:extLst>
          </p:nvPr>
        </p:nvGraphicFramePr>
        <p:xfrm>
          <a:off x="755573" y="3675020"/>
          <a:ext cx="6264698" cy="109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3">
                  <a:extLst>
                    <a:ext uri="{9D8B030D-6E8A-4147-A177-3AD203B41FA5}">
                      <a16:colId xmlns:a16="http://schemas.microsoft.com/office/drawing/2014/main" val="304746916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793684913"/>
                    </a:ext>
                  </a:extLst>
                </a:gridCol>
                <a:gridCol w="1800199">
                  <a:extLst>
                    <a:ext uri="{9D8B030D-6E8A-4147-A177-3AD203B41FA5}">
                      <a16:colId xmlns:a16="http://schemas.microsoft.com/office/drawing/2014/main" val="83452354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ได้รับจัดสรรจาก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เมื่อวันที่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4903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sz="1400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สถาบันสุขภาพจิตเด็กและวัยรุ่นราชนครินทร์</a:t>
                      </a:r>
                      <a:endParaRPr lang="en-US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13 พ.ย. 2566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5597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en-US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0149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212720"/>
              </p:ext>
            </p:extLst>
          </p:nvPr>
        </p:nvGraphicFramePr>
        <p:xfrm>
          <a:off x="899592" y="1870475"/>
          <a:ext cx="43491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0634455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636534220"/>
                    </a:ext>
                  </a:extLst>
                </a:gridCol>
                <a:gridCol w="820780">
                  <a:extLst>
                    <a:ext uri="{9D8B030D-6E8A-4147-A177-3AD203B41FA5}">
                      <a16:colId xmlns:a16="http://schemas.microsoft.com/office/drawing/2014/main" val="164275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งบประมาณที่ได้รับ 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120,000.-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31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978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.97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8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3,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021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.03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44374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64288" y="191683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19.18</a:t>
            </a:r>
            <a:r>
              <a:rPr lang="en-US" sz="1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%</a:t>
            </a:r>
            <a:endParaRPr lang="en-US" sz="1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1822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A116C-FF7D-6A44-6EC6-18016945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824" y="6351296"/>
            <a:ext cx="3155836" cy="485084"/>
          </a:xfrm>
        </p:spPr>
        <p:txBody>
          <a:bodyPr>
            <a:noAutofit/>
          </a:bodyPr>
          <a:lstStyle/>
          <a:p>
            <a:pPr algn="r"/>
            <a:r>
              <a:rPr lang="th-TH" sz="20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</a:t>
            </a:r>
            <a:r>
              <a:rPr lang="th-TH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กุมภาพันธ์ </a:t>
            </a:r>
            <a:r>
              <a:rPr lang="th-TH" sz="2000" b="1" dirty="0" smtClean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2567</a:t>
            </a:r>
            <a:endParaRPr lang="th-TH" sz="2000" b="1" dirty="0"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1409" y="1340768"/>
            <a:ext cx="4041554" cy="424836"/>
          </a:xfrm>
        </p:spPr>
        <p:txBody>
          <a:bodyPr>
            <a:noAutofit/>
          </a:bodyPr>
          <a:lstStyle/>
          <a:p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3.1 </a:t>
            </a:r>
            <a:r>
              <a:rPr lang="th-TH" sz="2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สร้างเสริมสุขภาพจิตในกลุ่ม</a:t>
            </a:r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วัยทำงาน</a:t>
            </a:r>
            <a:endParaRPr lang="th-TH" sz="2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339976"/>
            <a:ext cx="43924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งบประมาณตามแผนงานยุทธศาสตร์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331647533"/>
              </p:ext>
            </p:extLst>
          </p:nvPr>
        </p:nvGraphicFramePr>
        <p:xfrm>
          <a:off x="6228182" y="1193507"/>
          <a:ext cx="2592290" cy="255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478608"/>
              </p:ext>
            </p:extLst>
          </p:nvPr>
        </p:nvGraphicFramePr>
        <p:xfrm>
          <a:off x="769545" y="3633941"/>
          <a:ext cx="5688633" cy="145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327">
                  <a:extLst>
                    <a:ext uri="{9D8B030D-6E8A-4147-A177-3AD203B41FA5}">
                      <a16:colId xmlns:a16="http://schemas.microsoft.com/office/drawing/2014/main" val="304746916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793684913"/>
                    </a:ext>
                  </a:extLst>
                </a:gridCol>
                <a:gridCol w="1598146">
                  <a:extLst>
                    <a:ext uri="{9D8B030D-6E8A-4147-A177-3AD203B41FA5}">
                      <a16:colId xmlns:a16="http://schemas.microsoft.com/office/drawing/2014/main" val="83452354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ได้รับจัดสรรจาก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เมื่อวันที่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4903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กองส่งเสริมและพัฒนาสุขภาพจิต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 พ.ย. 2566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115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5597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สำนักความรอบรู้สุขภาพจิต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 พ.ย. 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0149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โรงพยาบาลศรีธัญ</a:t>
                      </a:r>
                      <a:r>
                        <a:rPr lang="th-TH" b="1" dirty="0" err="1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ญา</a:t>
                      </a:r>
                      <a:endParaRPr lang="en-US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31 ม.ค. 2567</a:t>
                      </a:r>
                      <a:endParaRPr lang="th-TH" b="1" dirty="0" smtClean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en-US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,000.-</a:t>
                      </a:r>
                      <a:endParaRPr lang="en-US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493556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182859"/>
              </p:ext>
            </p:extLst>
          </p:nvPr>
        </p:nvGraphicFramePr>
        <p:xfrm>
          <a:off x="899592" y="1870475"/>
          <a:ext cx="43491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0634455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636534220"/>
                    </a:ext>
                  </a:extLst>
                </a:gridCol>
                <a:gridCol w="820780">
                  <a:extLst>
                    <a:ext uri="{9D8B030D-6E8A-4147-A177-3AD203B41FA5}">
                      <a16:colId xmlns:a16="http://schemas.microsoft.com/office/drawing/2014/main" val="164275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งบประมาณที่ได้รับ 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31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73,100.-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8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151,900.-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44374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6376" y="1988840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32.49%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282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A116C-FF7D-6A44-6EC6-18016945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2115" y="6372916"/>
            <a:ext cx="2939810" cy="485084"/>
          </a:xfrm>
        </p:spPr>
        <p:txBody>
          <a:bodyPr>
            <a:noAutofit/>
          </a:bodyPr>
          <a:lstStyle/>
          <a:p>
            <a:pPr algn="r"/>
            <a:r>
              <a:rPr lang="th-TH" sz="20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</a:t>
            </a:r>
            <a:r>
              <a:rPr lang="th-TH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2000" b="1" dirty="0" smtClean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กุมภาพันธ์ 2567</a:t>
            </a:r>
            <a:endParaRPr lang="th-TH" sz="2000" b="1" dirty="0"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592" y="1337695"/>
            <a:ext cx="5841754" cy="352828"/>
          </a:xfrm>
        </p:spPr>
        <p:txBody>
          <a:bodyPr>
            <a:noAutofit/>
          </a:bodyPr>
          <a:lstStyle/>
          <a:p>
            <a:r>
              <a:rPr lang="th-TH" sz="2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1.1 พัฒนาระบบบริการสุขภาพจิตที่สอดคล้องกับ</a:t>
            </a:r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นโยบาย</a:t>
            </a:r>
            <a:endParaRPr lang="th-TH" sz="2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400144"/>
            <a:ext cx="43924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งบประมาณตามแผนงานยุทธศาสตร์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193551483"/>
              </p:ext>
            </p:extLst>
          </p:nvPr>
        </p:nvGraphicFramePr>
        <p:xfrm>
          <a:off x="6444206" y="1228406"/>
          <a:ext cx="2592290" cy="255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445980"/>
              </p:ext>
            </p:extLst>
          </p:nvPr>
        </p:nvGraphicFramePr>
        <p:xfrm>
          <a:off x="772381" y="3197476"/>
          <a:ext cx="5688633" cy="167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7">
                  <a:extLst>
                    <a:ext uri="{9D8B030D-6E8A-4147-A177-3AD203B41FA5}">
                      <a16:colId xmlns:a16="http://schemas.microsoft.com/office/drawing/2014/main" val="304746916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793684913"/>
                    </a:ext>
                  </a:extLst>
                </a:gridCol>
                <a:gridCol w="1728190">
                  <a:extLst>
                    <a:ext uri="{9D8B030D-6E8A-4147-A177-3AD203B41FA5}">
                      <a16:colId xmlns:a16="http://schemas.microsoft.com/office/drawing/2014/main" val="83452354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ได้รับจัดสรรจาก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เมื่อวันที่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4903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กองส่งเสริมและพัฒนาสุขภาพจิต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 พ.ย. 2566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5597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sz="1600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สำนักความรอบรู้สุขภาพจิต</a:t>
                      </a:r>
                      <a:endParaRPr lang="en-US" sz="16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 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พ.ย.</a:t>
                      </a:r>
                      <a:r>
                        <a:rPr lang="th-TH" b="0" baseline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sz="1600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สนง.เลขานุการคณะกรรมการสุขภาพจิตแห่งชาติ</a:t>
                      </a:r>
                      <a:endParaRPr lang="en-US" sz="16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 ธ.ค. 2566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0149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639069"/>
              </p:ext>
            </p:extLst>
          </p:nvPr>
        </p:nvGraphicFramePr>
        <p:xfrm>
          <a:off x="899592" y="1819584"/>
          <a:ext cx="43491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0634455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636534220"/>
                    </a:ext>
                  </a:extLst>
                </a:gridCol>
                <a:gridCol w="820780">
                  <a:extLst>
                    <a:ext uri="{9D8B030D-6E8A-4147-A177-3AD203B41FA5}">
                      <a16:colId xmlns:a16="http://schemas.microsoft.com/office/drawing/2014/main" val="164275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งบประมาณที่ได้รับ 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160,000.-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31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159,960.-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8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40.-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44374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68344" y="181958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0.03</a:t>
            </a:r>
            <a:r>
              <a:rPr lang="en-US" sz="1200" dirty="0" smtClean="0"/>
              <a:t>%</a:t>
            </a:r>
            <a:endParaRPr lang="en-US" sz="12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227915"/>
              </p:ext>
            </p:extLst>
          </p:nvPr>
        </p:nvGraphicFramePr>
        <p:xfrm>
          <a:off x="772380" y="5055941"/>
          <a:ext cx="5688633" cy="109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460">
                  <a:extLst>
                    <a:ext uri="{9D8B030D-6E8A-4147-A177-3AD203B41FA5}">
                      <a16:colId xmlns:a16="http://schemas.microsoft.com/office/drawing/2014/main" val="304746916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793684913"/>
                    </a:ext>
                  </a:extLst>
                </a:gridCol>
                <a:gridCol w="1744997">
                  <a:extLst>
                    <a:ext uri="{9D8B030D-6E8A-4147-A177-3AD203B41FA5}">
                      <a16:colId xmlns:a16="http://schemas.microsoft.com/office/drawing/2014/main" val="83452354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โอนเงินให้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เมื่อวันที่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4903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โรงพยาบาลศรีธัญ</a:t>
                      </a:r>
                      <a:r>
                        <a:rPr lang="th-TH" b="0" dirty="0" err="1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ญา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 ธ.ค. 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66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5597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01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3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A116C-FF7D-6A44-6EC6-18016945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6340159"/>
            <a:ext cx="2880318" cy="485084"/>
          </a:xfrm>
        </p:spPr>
        <p:txBody>
          <a:bodyPr>
            <a:noAutofit/>
          </a:bodyPr>
          <a:lstStyle/>
          <a:p>
            <a:pPr algn="r"/>
            <a:r>
              <a:rPr lang="th-TH" sz="20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</a:t>
            </a:r>
            <a:r>
              <a:rPr lang="en-US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2000" b="1" dirty="0" smtClean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กุมภาพันธ์</a:t>
            </a:r>
            <a:r>
              <a:rPr lang="th-TH" sz="2000" b="1" dirty="0" smtClean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2567</a:t>
            </a:r>
            <a:endParaRPr lang="th-TH" sz="2000" b="1" dirty="0"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592" y="1340768"/>
            <a:ext cx="4041554" cy="424836"/>
          </a:xfrm>
        </p:spPr>
        <p:txBody>
          <a:bodyPr>
            <a:noAutofit/>
          </a:bodyPr>
          <a:lstStyle/>
          <a:p>
            <a:r>
              <a:rPr lang="th-TH" sz="2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1.1 สร้างเสริมสุขภาพจิตในกลุ่ม</a:t>
            </a:r>
            <a:r>
              <a:rPr lang="th-TH" sz="2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วัยสูงอายุ</a:t>
            </a:r>
            <a:endParaRPr lang="th-TH" sz="2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9771" y="393586"/>
            <a:ext cx="43924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งบประมาณตามแผนงานยุทธศาสตร์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761261062"/>
              </p:ext>
            </p:extLst>
          </p:nvPr>
        </p:nvGraphicFramePr>
        <p:xfrm>
          <a:off x="6444208" y="1281741"/>
          <a:ext cx="2592290" cy="255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101797"/>
              </p:ext>
            </p:extLst>
          </p:nvPr>
        </p:nvGraphicFramePr>
        <p:xfrm>
          <a:off x="755573" y="3645025"/>
          <a:ext cx="5904659" cy="112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91">
                  <a:extLst>
                    <a:ext uri="{9D8B030D-6E8A-4147-A177-3AD203B41FA5}">
                      <a16:colId xmlns:a16="http://schemas.microsoft.com/office/drawing/2014/main" val="304746916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793684913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834523544"/>
                    </a:ext>
                  </a:extLst>
                </a:gridCol>
              </a:tblGrid>
              <a:tr h="390036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ได้รับจัดสรรจาก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เมื่อวันที่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</a:t>
                      </a:r>
                      <a:endParaRPr lang="en-US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4903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สถาบันพัฒนาการเด็กราชนครินทร์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 พ.ย. 2566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5597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โรงพยาบาลสวนสราญรมย์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22 พ.ย. 2566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</a:t>
                      </a:r>
                      <a:r>
                        <a:rPr lang="en-US" b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,000.-</a:t>
                      </a:r>
                      <a:endParaRPr lang="en-US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0149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810128"/>
              </p:ext>
            </p:extLst>
          </p:nvPr>
        </p:nvGraphicFramePr>
        <p:xfrm>
          <a:off x="899592" y="1876930"/>
          <a:ext cx="43491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0634455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636534220"/>
                    </a:ext>
                  </a:extLst>
                </a:gridCol>
                <a:gridCol w="820780">
                  <a:extLst>
                    <a:ext uri="{9D8B030D-6E8A-4147-A177-3AD203B41FA5}">
                      <a16:colId xmlns:a16="http://schemas.microsoft.com/office/drawing/2014/main" val="164275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งบประมาณที่ได้รับ 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0,000.-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31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42,200.-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8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107,800.-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44374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360" y="2006103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28.13</a:t>
            </a:r>
            <a:r>
              <a:rPr lang="en-US" sz="1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%</a:t>
            </a:r>
            <a:endParaRPr lang="en-US" sz="1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4288" y="240483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71.87</a:t>
            </a:r>
            <a:r>
              <a:rPr lang="en-US" sz="1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%</a:t>
            </a:r>
            <a:endParaRPr lang="en-US" sz="1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64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5865</TotalTime>
  <Words>542</Words>
  <Application>Microsoft Office PowerPoint</Application>
  <PresentationFormat>On-screen Show (4:3)</PresentationFormat>
  <Paragraphs>167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Angsana New</vt:lpstr>
      <vt:lpstr>Calibri</vt:lpstr>
      <vt:lpstr>Calibri Light</vt:lpstr>
      <vt:lpstr>Cordia New</vt:lpstr>
      <vt:lpstr>TH SarabunPSK</vt:lpstr>
      <vt:lpstr>Retrospect</vt:lpstr>
      <vt:lpstr>PowerPoint Presentation</vt:lpstr>
      <vt:lpstr>ข้อมูล ณ วันที่ 8 กุมภาพันธ์ 2567</vt:lpstr>
      <vt:lpstr>ข้อมูล ณ วันที่ 8 กุมภาพันธ์ 2567</vt:lpstr>
      <vt:lpstr>ข้อมูล ณ วันที่ 8 กุมภาพันธ์ 2567</vt:lpstr>
      <vt:lpstr>ข้อมูล ณ วันที่ 8 กุมภาพันธ์ 2567</vt:lpstr>
      <vt:lpstr>ข้อมูล ณ วันที่ 8 กุมภาพันธ์ 2567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รายงานสถานะการเงินประจำเดือน</dc:title>
  <dc:creator>USER12</dc:creator>
  <cp:lastModifiedBy>Phattha</cp:lastModifiedBy>
  <cp:revision>419</cp:revision>
  <cp:lastPrinted>2024-02-08T23:48:03Z</cp:lastPrinted>
  <dcterms:created xsi:type="dcterms:W3CDTF">2020-04-15T04:17:59Z</dcterms:created>
  <dcterms:modified xsi:type="dcterms:W3CDTF">2024-02-08T23:50:04Z</dcterms:modified>
</cp:coreProperties>
</file>