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7" r:id="rId4"/>
    <p:sldId id="265" r:id="rId5"/>
    <p:sldId id="258" r:id="rId6"/>
    <p:sldId id="259" r:id="rId7"/>
    <p:sldId id="266" r:id="rId8"/>
    <p:sldId id="260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954" y="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C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1" y="3295048"/>
            <a:ext cx="1036289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800" b="1">
                <a:solidFill>
                  <a:srgbClr val="D6A00A"/>
                </a:solidFill>
                <a:latin typeface="Cordia New"/>
              </a:defRPr>
            </a:pPr>
            <a:r>
              <a:rPr lang="th-TH" dirty="0" smtClean="0"/>
              <a:t>ผลสำเร็จการดำเนินงานเป็นองค์กรคุณธรรมต้นแบบ</a:t>
            </a:r>
          </a:p>
          <a:p>
            <a:pPr algn="ctr">
              <a:defRPr sz="4800" b="1">
                <a:solidFill>
                  <a:srgbClr val="D6A00A"/>
                </a:solidFill>
                <a:latin typeface="Cordia New"/>
              </a:defRPr>
            </a:pPr>
            <a:r>
              <a:rPr lang="th-TH" dirty="0" smtClean="0"/>
              <a:t>ประจำปีงบประมาณ พ.ศ.2569</a:t>
            </a:r>
            <a:r>
              <a:rPr dirty="0"/>
              <a:t/>
            </a:r>
            <a:br>
              <a:rPr dirty="0"/>
            </a:br>
            <a:r>
              <a:rPr lang="th-TH" dirty="0" smtClean="0"/>
              <a:t>ศูนย์สุขภาพจิตที่ 4</a:t>
            </a:r>
            <a:endParaRPr dirty="0"/>
          </a:p>
        </p:txBody>
      </p:sp>
      <p:pic>
        <p:nvPicPr>
          <p:cNvPr id="3" name="รูปภาพ 17">
            <a:extLst>
              <a:ext uri="{FF2B5EF4-FFF2-40B4-BE49-F238E27FC236}">
                <a16:creationId xmlns:a16="http://schemas.microsoft.com/office/drawing/2014/main" id="{CDD2D612-19C9-D81A-AFD5-CAFFE4FFE4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1" y="554268"/>
            <a:ext cx="2213810" cy="225070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37160"/>
          </a:xfrm>
          <a:prstGeom prst="rect">
            <a:avLst/>
          </a:prstGeom>
          <a:solidFill>
            <a:srgbClr val="D6A00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0515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 b="1">
                <a:solidFill>
                  <a:srgbClr val="102C57"/>
                </a:solidFill>
                <a:latin typeface="Cordia New"/>
              </a:defRPr>
            </a:pPr>
            <a:r>
              <a:rPr dirty="0"/>
              <a:t>1. </a:t>
            </a:r>
            <a:r>
              <a:rPr dirty="0" err="1"/>
              <a:t>องค์กรคุณธรรม</a:t>
            </a:r>
            <a:r>
              <a:rPr dirty="0"/>
              <a:t> </a:t>
            </a:r>
            <a:r>
              <a:rPr dirty="0" err="1"/>
              <a:t>คืออะไร</a:t>
            </a:r>
            <a:r>
              <a:rPr dirty="0"/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645920"/>
            <a:ext cx="105156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200">
                <a:solidFill>
                  <a:srgbClr val="212529"/>
                </a:solidFill>
                <a:latin typeface="Cordia New"/>
              </a:defRPr>
            </a:pPr>
            <a:r>
              <a:rPr b="1" dirty="0" err="1">
                <a:solidFill>
                  <a:srgbClr val="102C57"/>
                </a:solidFill>
              </a:rPr>
              <a:t>ความหมายหลัก</a:t>
            </a:r>
            <a:r>
              <a:rPr b="1" dirty="0">
                <a:solidFill>
                  <a:srgbClr val="102C57"/>
                </a:solidFill>
              </a:rPr>
              <a:t>: องค์กรที่ผู้บริหารและบุคลากรทุกระดับร่วมใจกันแสดงออกถึงพฤติกรรมที่มีคุณธรรม</a:t>
            </a:r>
          </a:p>
          <a:p>
            <a:pPr>
              <a:spcAft>
                <a:spcPts val="1400"/>
              </a:spcAft>
              <a:defRPr sz="2200">
                <a:solidFill>
                  <a:srgbClr val="212529"/>
                </a:solidFill>
                <a:latin typeface="Cordia New"/>
              </a:defRPr>
            </a:pPr>
            <a:r>
              <a:rPr b="1" dirty="0" err="1">
                <a:solidFill>
                  <a:srgbClr val="102C57"/>
                </a:solidFill>
              </a:rPr>
              <a:t>ยึดหลักคุณธรรมอัตลักษณ์</a:t>
            </a:r>
            <a:r>
              <a:rPr b="1" dirty="0">
                <a:solidFill>
                  <a:srgbClr val="102C57"/>
                </a:solidFill>
              </a:rPr>
              <a:t>: </a:t>
            </a:r>
            <a:r>
              <a:rPr b="1" dirty="0" err="1">
                <a:solidFill>
                  <a:srgbClr val="102C57"/>
                </a:solidFill>
              </a:rPr>
              <a:t>มีการกำหนดและปฏิบัติตามหลักธรรมทางศาสนา</a:t>
            </a:r>
            <a:r>
              <a:rPr b="1" dirty="0">
                <a:solidFill>
                  <a:srgbClr val="102C57"/>
                </a:solidFill>
              </a:rPr>
              <a:t> </a:t>
            </a:r>
            <a:r>
              <a:rPr b="1" dirty="0" err="1">
                <a:solidFill>
                  <a:srgbClr val="102C57"/>
                </a:solidFill>
              </a:rPr>
              <a:t>ศาสตร์พระราชา</a:t>
            </a:r>
            <a:r>
              <a:rPr b="1" dirty="0">
                <a:solidFill>
                  <a:srgbClr val="102C57"/>
                </a:solidFill>
              </a:rPr>
              <a:t> </a:t>
            </a:r>
            <a:r>
              <a:rPr b="1" dirty="0" err="1">
                <a:solidFill>
                  <a:srgbClr val="102C57"/>
                </a:solidFill>
              </a:rPr>
              <a:t>และหลักวิชาชีพ</a:t>
            </a:r>
            <a:endParaRPr b="1" dirty="0">
              <a:solidFill>
                <a:srgbClr val="102C57"/>
              </a:solidFill>
            </a:endParaRPr>
          </a:p>
          <a:p>
            <a:pPr>
              <a:spcAft>
                <a:spcPts val="1400"/>
              </a:spcAft>
              <a:defRPr sz="2200">
                <a:solidFill>
                  <a:srgbClr val="212529"/>
                </a:solidFill>
                <a:latin typeface="Cordia New"/>
              </a:defRPr>
            </a:pPr>
            <a:r>
              <a:rPr b="1" dirty="0" err="1">
                <a:solidFill>
                  <a:srgbClr val="102C57"/>
                </a:solidFill>
              </a:rPr>
              <a:t>เป้าหมายสูงสุด</a:t>
            </a:r>
            <a:r>
              <a:rPr b="1" dirty="0">
                <a:solidFill>
                  <a:srgbClr val="102C57"/>
                </a:solidFill>
              </a:rPr>
              <a:t>: </a:t>
            </a:r>
            <a:r>
              <a:rPr b="1" dirty="0" err="1">
                <a:solidFill>
                  <a:srgbClr val="102C57"/>
                </a:solidFill>
              </a:rPr>
              <a:t>สร้างสภาพแวดล้อมที่โปร่งใส</a:t>
            </a:r>
            <a:r>
              <a:rPr b="1" dirty="0">
                <a:solidFill>
                  <a:srgbClr val="102C57"/>
                </a:solidFill>
              </a:rPr>
              <a:t> </a:t>
            </a:r>
            <a:r>
              <a:rPr b="1" dirty="0" err="1">
                <a:solidFill>
                  <a:srgbClr val="102C57"/>
                </a:solidFill>
              </a:rPr>
              <a:t>ซื่อสัตย์</a:t>
            </a:r>
            <a:r>
              <a:rPr b="1" dirty="0">
                <a:solidFill>
                  <a:srgbClr val="102C57"/>
                </a:solidFill>
              </a:rPr>
              <a:t> </a:t>
            </a:r>
            <a:r>
              <a:rPr b="1" dirty="0" err="1">
                <a:solidFill>
                  <a:srgbClr val="102C57"/>
                </a:solidFill>
              </a:rPr>
              <a:t>สุจริต</a:t>
            </a:r>
            <a:r>
              <a:rPr b="1" dirty="0">
                <a:solidFill>
                  <a:srgbClr val="102C57"/>
                </a:solidFill>
              </a:rPr>
              <a:t> </a:t>
            </a:r>
            <a:r>
              <a:rPr b="1" dirty="0" err="1">
                <a:solidFill>
                  <a:srgbClr val="102C57"/>
                </a:solidFill>
              </a:rPr>
              <a:t>ลดการทุจริต</a:t>
            </a:r>
            <a:r>
              <a:rPr b="1" dirty="0">
                <a:solidFill>
                  <a:srgbClr val="102C57"/>
                </a:solidFill>
              </a:rPr>
              <a:t> </a:t>
            </a:r>
            <a:r>
              <a:rPr b="1" dirty="0" err="1">
                <a:solidFill>
                  <a:srgbClr val="102C57"/>
                </a:solidFill>
              </a:rPr>
              <a:t>และเพิ่มประสิทธิภาพการทำงาน</a:t>
            </a:r>
            <a:endParaRPr b="1" dirty="0">
              <a:solidFill>
                <a:srgbClr val="102C57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807" y="3336117"/>
            <a:ext cx="4688436" cy="313161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3882" y="3336118"/>
            <a:ext cx="4174539" cy="313161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469" y="1038225"/>
            <a:ext cx="3793331" cy="50577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2775" y="1038225"/>
            <a:ext cx="3793331" cy="505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763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9425" y="898525"/>
            <a:ext cx="3600450" cy="4800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326" y="847724"/>
            <a:ext cx="3638550" cy="4851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342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37160"/>
          </a:xfrm>
          <a:prstGeom prst="rect">
            <a:avLst/>
          </a:prstGeom>
          <a:solidFill>
            <a:srgbClr val="D6A00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0515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 b="1">
                <a:solidFill>
                  <a:srgbClr val="102C57"/>
                </a:solidFill>
                <a:latin typeface="Cordia New"/>
              </a:defRPr>
            </a:pPr>
            <a:r>
              <a:t>2. คุณธรรมเป้าหมาย 5 ประการ (พอเพียง วินัย สุจริต จิตอาสา กตัญญู)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645920"/>
            <a:ext cx="105156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200">
                <a:solidFill>
                  <a:srgbClr val="212529"/>
                </a:solidFill>
                <a:latin typeface="Cordia New"/>
              </a:defRPr>
            </a:pPr>
            <a:r>
              <a:rPr b="1">
                <a:solidFill>
                  <a:srgbClr val="102C57"/>
                </a:solidFill>
              </a:rPr>
              <a:t>พอเพียง: ดำเนินงานตามความสามารถ ใช้ทรัพยากรคุ้มค่า ไม่ฟุ่มเฟือย</a:t>
            </a:r>
          </a:p>
          <a:p>
            <a:pPr>
              <a:spcAft>
                <a:spcPts val="1400"/>
              </a:spcAft>
              <a:defRPr sz="2200">
                <a:solidFill>
                  <a:srgbClr val="212529"/>
                </a:solidFill>
                <a:latin typeface="Cordia New"/>
              </a:defRPr>
            </a:pPr>
            <a:r>
              <a:rPr b="1">
                <a:solidFill>
                  <a:srgbClr val="102C57"/>
                </a:solidFill>
              </a:rPr>
              <a:t>วินัย: เคารพกฎหมาย ข้อบังคับองค์กร และตรงต่อเวลา</a:t>
            </a:r>
          </a:p>
          <a:p>
            <a:pPr>
              <a:spcAft>
                <a:spcPts val="1400"/>
              </a:spcAft>
              <a:defRPr sz="2200">
                <a:solidFill>
                  <a:srgbClr val="212529"/>
                </a:solidFill>
                <a:latin typeface="Cordia New"/>
              </a:defRPr>
            </a:pPr>
            <a:r>
              <a:rPr b="1">
                <a:solidFill>
                  <a:srgbClr val="102C57"/>
                </a:solidFill>
              </a:rPr>
              <a:t>สุจริต: โปร่งใส ตรวจสอบได้ ยึดมั่นในความถูกต้อง ไม่รับสินบน</a:t>
            </a:r>
          </a:p>
          <a:p>
            <a:pPr>
              <a:spcAft>
                <a:spcPts val="1400"/>
              </a:spcAft>
              <a:defRPr sz="2200">
                <a:solidFill>
                  <a:srgbClr val="212529"/>
                </a:solidFill>
                <a:latin typeface="Cordia New"/>
              </a:defRPr>
            </a:pPr>
            <a:r>
              <a:rPr b="1">
                <a:solidFill>
                  <a:srgbClr val="102C57"/>
                </a:solidFill>
              </a:rPr>
              <a:t>จิตอาสา: พร้อมช่วยเหลือเพื่อนร่วมงาน สังคม และส่วนรวมด้วยความเต็มใจ</a:t>
            </a:r>
          </a:p>
          <a:p>
            <a:pPr>
              <a:spcAft>
                <a:spcPts val="1400"/>
              </a:spcAft>
              <a:defRPr sz="2200">
                <a:solidFill>
                  <a:srgbClr val="212529"/>
                </a:solidFill>
                <a:latin typeface="Cordia New"/>
              </a:defRPr>
            </a:pPr>
            <a:r>
              <a:rPr b="1">
                <a:solidFill>
                  <a:srgbClr val="102C57"/>
                </a:solidFill>
              </a:rPr>
              <a:t>กตัญญู: รู้คุณองค์กร บุพการี และผู้มีพระคุณ ร่วมรักษาวัฒนธรรมที่ดีงาม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37160"/>
          </a:xfrm>
          <a:prstGeom prst="rect">
            <a:avLst/>
          </a:prstGeom>
          <a:solidFill>
            <a:srgbClr val="D6A00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0515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 b="1">
                <a:solidFill>
                  <a:srgbClr val="102C57"/>
                </a:solidFill>
                <a:latin typeface="Cordia New"/>
              </a:defRPr>
            </a:pPr>
            <a:r>
              <a:t>3. กระบวนการขับเคลื่อน 3 ขั้นตอนสำคัญ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645920"/>
            <a:ext cx="105156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200">
                <a:solidFill>
                  <a:srgbClr val="212529"/>
                </a:solidFill>
                <a:latin typeface="Cordia New"/>
              </a:defRPr>
            </a:pPr>
            <a:r>
              <a:rPr b="1">
                <a:solidFill>
                  <a:srgbClr val="102C57"/>
                </a:solidFill>
              </a:rPr>
              <a:t>ขั้นตอนที่ 1 ประกาศเจตนารมณ์: ผู้บริหารและพนักงานร่วมกันกำหนด 'คุณธรรมอัตลักษณ์' ขององค์กร</a:t>
            </a:r>
          </a:p>
          <a:p>
            <a:pPr>
              <a:spcAft>
                <a:spcPts val="1400"/>
              </a:spcAft>
              <a:defRPr sz="2200">
                <a:solidFill>
                  <a:srgbClr val="212529"/>
                </a:solidFill>
                <a:latin typeface="Cordia New"/>
              </a:defRPr>
            </a:pPr>
            <a:r>
              <a:rPr b="1">
                <a:solidFill>
                  <a:srgbClr val="102C57"/>
                </a:solidFill>
              </a:rPr>
              <a:t>ขั้นตอนที่ 2 แปลงสู่การปฏิบัติ: จัดกิจกรรมส่งเสริม จัดทำคู่มือความโปร่งใส และตั้งกลุ่มผู้ทำความดี</a:t>
            </a:r>
          </a:p>
          <a:p>
            <a:pPr>
              <a:spcAft>
                <a:spcPts val="1400"/>
              </a:spcAft>
              <a:defRPr sz="2200">
                <a:solidFill>
                  <a:srgbClr val="212529"/>
                </a:solidFill>
                <a:latin typeface="Cordia New"/>
              </a:defRPr>
            </a:pPr>
            <a:r>
              <a:rPr b="1">
                <a:solidFill>
                  <a:srgbClr val="102C57"/>
                </a:solidFill>
              </a:rPr>
              <a:t>ขั้นตอนที่ 3 ประเมินและยกย่อง: ติดตามพฤติกรรม มอบรางวัล 'คนดีศรีองค์กร' เพื่อสร้างขวัญกำลังใจ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1" y="3486150"/>
            <a:ext cx="5496854" cy="273177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3696" y="3491865"/>
            <a:ext cx="4202430" cy="280162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8900" y="1539875"/>
            <a:ext cx="4943475" cy="32956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00" y="1539875"/>
            <a:ext cx="4943475" cy="329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122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37160"/>
          </a:xfrm>
          <a:prstGeom prst="rect">
            <a:avLst/>
          </a:prstGeom>
          <a:solidFill>
            <a:srgbClr val="D6A00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0515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 b="1">
                <a:solidFill>
                  <a:srgbClr val="102C57"/>
                </a:solidFill>
                <a:latin typeface="Cordia New"/>
              </a:defRPr>
            </a:pPr>
            <a:r>
              <a:t>4. ประโยชน์และผลลัพธ์ที่องค์กรจะได้รับ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645920"/>
            <a:ext cx="105156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2200">
                <a:solidFill>
                  <a:srgbClr val="212529"/>
                </a:solidFill>
                <a:latin typeface="Cordia New"/>
              </a:defRPr>
            </a:pPr>
            <a:r>
              <a:rPr b="1">
                <a:solidFill>
                  <a:srgbClr val="102C57"/>
                </a:solidFill>
              </a:rPr>
              <a:t>ภาพลักษณ์น่าเชื่อถือ: ได้รับความไว้วางใจจากผู้รับบริการ ประชาชน และผู้มีส่วนได้ส่วนเสีย</a:t>
            </a:r>
          </a:p>
          <a:p>
            <a:pPr>
              <a:spcAft>
                <a:spcPts val="1400"/>
              </a:spcAft>
              <a:defRPr sz="2200">
                <a:solidFill>
                  <a:srgbClr val="212529"/>
                </a:solidFill>
                <a:latin typeface="Cordia New"/>
              </a:defRPr>
            </a:pPr>
            <a:r>
              <a:rPr b="1">
                <a:solidFill>
                  <a:srgbClr val="102C57"/>
                </a:solidFill>
              </a:rPr>
              <a:t>บรรยากาศการทำงานที่ดี: ลดความขัดแย้ง บุคลากรมีความสุขและร่วมมือกันมากขึ้น</a:t>
            </a:r>
          </a:p>
          <a:p>
            <a:pPr>
              <a:spcAft>
                <a:spcPts val="1400"/>
              </a:spcAft>
              <a:defRPr sz="2200">
                <a:solidFill>
                  <a:srgbClr val="212529"/>
                </a:solidFill>
                <a:latin typeface="Cordia New"/>
              </a:defRPr>
            </a:pPr>
            <a:r>
              <a:rPr b="1">
                <a:solidFill>
                  <a:srgbClr val="102C57"/>
                </a:solidFill>
              </a:rPr>
              <a:t>ความยั่งยืน: องค์กรเติบโตอย่างมั่นคง ปราศจากปัญหาคอร์รัปชันหรือข้อร้องเรียนร้ายแรง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274</Words>
  <Application>Microsoft Office PowerPoint</Application>
  <PresentationFormat>Widescreen</PresentationFormat>
  <Paragraphs>20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Cordia New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HP</dc:creator>
  <cp:keywords/>
  <dc:description>generated using python-pptx</dc:description>
  <cp:lastModifiedBy>HP</cp:lastModifiedBy>
  <cp:revision>8</cp:revision>
  <dcterms:created xsi:type="dcterms:W3CDTF">2013-01-27T09:14:16Z</dcterms:created>
  <dcterms:modified xsi:type="dcterms:W3CDTF">2026-09-07T06:44:11Z</dcterms:modified>
  <cp:category/>
</cp:coreProperties>
</file>